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1029" r:id="rId3"/>
    <p:sldId id="1031" r:id="rId4"/>
    <p:sldId id="103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AC"/>
    <a:srgbClr val="F67E54"/>
    <a:srgbClr val="1CECE2"/>
    <a:srgbClr val="1BEDAC"/>
    <a:srgbClr val="415064"/>
    <a:srgbClr val="C5C5C9"/>
    <a:srgbClr val="445469"/>
    <a:srgbClr val="7F7F7F"/>
    <a:srgbClr val="0AB4DE"/>
    <a:srgbClr val="F7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7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DF060E6-F212-41B4-BE85-E14876EC1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D4BB7B-0C23-4B01-9AEC-31ED8203D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EF23-0AC7-4FC0-9922-18089C494C9F}" type="datetimeFigureOut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A5B15-019D-4B22-99D9-1614C37D5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8EC928-C8B1-416E-B721-2ED374A7B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E503-ABAF-4BCA-8C0E-AB37F4004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542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59579-CC06-4B50-ADE6-1BEE1387129F}" type="datetimeFigureOut">
              <a:rPr lang="zh-CN" altLang="en-US" smtClean="0"/>
              <a:pPr/>
              <a:t>2022-4-13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3992-E97F-4551-B459-D436F4AE51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3992-E97F-4551-B459-D436F4AE51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3992-E97F-4551-B459-D436F4AE513A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49FF8-ED11-4CA9-BB38-EDF053B8F2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6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3992-E97F-4551-B459-D436F4AE513A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49FF8-ED11-4CA9-BB38-EDF053B8F2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3992-E97F-4551-B459-D436F4AE513A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49FF8-ED11-4CA9-BB38-EDF053B8F2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99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6DED-57DA-4D2B-89F7-27E1016B047D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3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40F0-08C7-4EA1-8CA7-AA3E5A6AEF0B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49C-F302-4648-8C3A-F7BB37FD7BC8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5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A8AD-5C17-4DF8-BB59-CC198A87DBB7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5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E01C-E7CA-427A-8D87-4A284AB81560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1637-B235-4E2D-AB58-CB3C23F02A02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6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AB79-6987-45D6-A0FD-C7A186680D26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6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CA9A-4128-48D8-9A39-FD75DD6BEBE1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2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4EEB-9490-47B9-BEA3-CBB9ACBFC200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75E8-B04C-4472-B63A-1010169DFA0F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D9B8-8EFD-43B4-B853-BF70138CB3A3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3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3770-6C98-4DB2-B392-482DF6960591}" type="datetime1">
              <a:rPr lang="zh-CN" altLang="en-US" smtClean="0"/>
              <a:t>2022-4-13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EA58-150E-4DBB-AFB3-0C2C01592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>
      <p:transition spd="slow" advClick="0" advTm="0">
        <p:pull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出自【趣你的PPT】(微信:qunideppt)：最优质的PPT资源库"/>
          <p:cNvSpPr/>
          <p:nvPr/>
        </p:nvSpPr>
        <p:spPr>
          <a:xfrm>
            <a:off x="4463623" y="583516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北京安科腐蚀技术有限公司</a:t>
            </a: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3578767" y="6151775"/>
            <a:ext cx="5032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ANCORR TECHNOLOGY CO</a:t>
            </a:r>
            <a:r>
              <a:rPr lang="zh-CN" altLang="en-US" sz="1600" dirty="0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LTD.</a:t>
            </a:r>
          </a:p>
        </p:txBody>
      </p:sp>
      <p:pic>
        <p:nvPicPr>
          <p:cNvPr id="16" name="图片 15" descr="安科单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337" y="81799"/>
            <a:ext cx="2836545" cy="670560"/>
          </a:xfrm>
          <a:prstGeom prst="rect">
            <a:avLst/>
          </a:prstGeom>
        </p:spPr>
      </p:pic>
      <p:sp>
        <p:nvSpPr>
          <p:cNvPr id="15" name="出自【趣你的PPT】(微信:qunideppt)：最优质的PPT资源库"/>
          <p:cNvSpPr/>
          <p:nvPr/>
        </p:nvSpPr>
        <p:spPr>
          <a:xfrm>
            <a:off x="3033802" y="4687662"/>
            <a:ext cx="6144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Beasy</a:t>
            </a:r>
            <a:r>
              <a:rPr lang="zh-CN" altLang="en-US" sz="3600" b="1" dirty="0">
                <a:solidFill>
                  <a:srgbClr val="23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软件的功能与应用介绍</a:t>
            </a:r>
            <a:endParaRPr lang="en-US" altLang="zh-CN" sz="3600" b="1" dirty="0">
              <a:solidFill>
                <a:srgbClr val="2318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62657-0359-4900-8803-E4E769DF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z="1800" smtClean="0"/>
              <a:pPr/>
              <a:t>1</a:t>
            </a:fld>
            <a:endParaRPr lang="zh-CN" altLang="en-US" sz="1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A869CA7-5CE6-41B1-936D-BA17E4B39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46"/>
          <a:stretch/>
        </p:blipFill>
        <p:spPr>
          <a:xfrm>
            <a:off x="102412" y="881313"/>
            <a:ext cx="3792310" cy="22807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24F0C3-4EA4-408F-8153-005E6E26F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22" y="873426"/>
            <a:ext cx="2211396" cy="178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853ADAD-C0CA-48D7-AC5E-78F580A1E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12" y="991007"/>
            <a:ext cx="2743200" cy="16679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BBF247-4CBF-4DD1-8170-A82A4C8C8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38" y="676195"/>
            <a:ext cx="2425762" cy="2297528"/>
          </a:xfrm>
          <a:prstGeom prst="rect">
            <a:avLst/>
          </a:prstGeom>
        </p:spPr>
      </p:pic>
    </p:spTree>
  </p:cSld>
  <p:clrMapOvr>
    <a:masterClrMapping/>
  </p:clrMapOvr>
  <p:transition spd="slow" advTm="13048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0" y="824211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安科单logo">
            <a:extLst>
              <a:ext uri="{FF2B5EF4-FFF2-40B4-BE49-F238E27FC236}">
                <a16:creationId xmlns:a16="http://schemas.microsoft.com/office/drawing/2014/main" id="{6997096D-DF49-47DD-ADAD-EF86F78AC9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3955" y="422915"/>
            <a:ext cx="1697991" cy="40129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D70960-C150-462D-8F7B-8AEF74FC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3824B17-E05A-46FF-90EB-9047DDA9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81260"/>
            <a:ext cx="9029505" cy="742951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优势一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难以测量区域的阴极保护效果预测与优化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3E0D27-FE50-45CA-BE98-C5C760F042F2}"/>
              </a:ext>
            </a:extLst>
          </p:cNvPr>
          <p:cNvSpPr txBox="1"/>
          <p:nvPr/>
        </p:nvSpPr>
        <p:spPr>
          <a:xfrm>
            <a:off x="0" y="931547"/>
            <a:ext cx="464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储罐、海洋平台、定向钻等</a:t>
            </a:r>
          </a:p>
        </p:txBody>
      </p:sp>
      <p:pic>
        <p:nvPicPr>
          <p:cNvPr id="12" name="Picture 7" descr="罐区">
            <a:extLst>
              <a:ext uri="{FF2B5EF4-FFF2-40B4-BE49-F238E27FC236}">
                <a16:creationId xmlns:a16="http://schemas.microsoft.com/office/drawing/2014/main" id="{13C78C36-AD20-4A1E-BB36-3BD871AF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5" y="1475668"/>
            <a:ext cx="375307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90591379-277A-40F0-BEC3-C7E553AAD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442" y="2681070"/>
            <a:ext cx="2667198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储罐底板与内外壁</a:t>
            </a:r>
            <a:endParaRPr lang="en-US" altLang="zh-CN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A936F659-CD58-4EC8-9570-B56DE98F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>
            <a:fillRect/>
          </a:stretch>
        </p:blipFill>
        <p:spPr bwMode="auto">
          <a:xfrm>
            <a:off x="8610600" y="1457921"/>
            <a:ext cx="3629300" cy="118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2FEF6F99-FA87-4408-95EA-2EEBEF47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082" y="2661937"/>
            <a:ext cx="15938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定向钻穿越</a:t>
            </a:r>
            <a:endParaRPr lang="en-US" altLang="zh-CN" dirty="0"/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5452EA37-84BB-4A91-8118-858CB06A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06" y="4721561"/>
            <a:ext cx="28797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">
            <a:extLst>
              <a:ext uri="{FF2B5EF4-FFF2-40B4-BE49-F238E27FC236}">
                <a16:creationId xmlns:a16="http://schemas.microsoft.com/office/drawing/2014/main" id="{4F138152-736F-49A2-ADA8-9F871101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9613"/>
          <a:stretch>
            <a:fillRect/>
          </a:stretch>
        </p:blipFill>
        <p:spPr bwMode="auto">
          <a:xfrm>
            <a:off x="9982200" y="5460067"/>
            <a:ext cx="15113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0486DD0-E359-4BD3-A3D7-ECDCF5FF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2692" b="26488"/>
          <a:stretch>
            <a:fillRect/>
          </a:stretch>
        </p:blipFill>
        <p:spPr bwMode="auto">
          <a:xfrm>
            <a:off x="9162221" y="3011732"/>
            <a:ext cx="2879725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69FE649-9833-405E-AE37-6DC0A97309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528"/>
            <a:ext cx="2218417" cy="179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23F6588-575E-4EA3-8555-6D6C32602A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32" y="3277365"/>
            <a:ext cx="2047964" cy="16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 descr="hole（3PE+BARE 1欧）">
            <a:extLst>
              <a:ext uri="{FF2B5EF4-FFF2-40B4-BE49-F238E27FC236}">
                <a16:creationId xmlns:a16="http://schemas.microsoft.com/office/drawing/2014/main" id="{0E665A8C-FA00-4AC9-9D29-E71937C9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7" y="5044400"/>
            <a:ext cx="2047965" cy="18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230E13AC-1BEF-44F7-9901-28BE83F89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70" y="1473512"/>
            <a:ext cx="3719329" cy="118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0">
            <a:extLst>
              <a:ext uri="{FF2B5EF4-FFF2-40B4-BE49-F238E27FC236}">
                <a16:creationId xmlns:a16="http://schemas.microsoft.com/office/drawing/2014/main" id="{D90F310E-E3BC-4C28-9B36-489B309A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210" y="2681070"/>
            <a:ext cx="159385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海洋平台</a:t>
            </a:r>
            <a:endParaRPr lang="en-US" altLang="zh-CN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8D37ED60-2A96-40F1-B09D-D618132E39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7" t="9325" b="2931"/>
          <a:stretch>
            <a:fillRect/>
          </a:stretch>
        </p:blipFill>
        <p:spPr bwMode="auto">
          <a:xfrm>
            <a:off x="5703210" y="3113996"/>
            <a:ext cx="16557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3BA17E-2B4E-440B-A066-5F4D526882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72" y="5053573"/>
            <a:ext cx="2743200" cy="166790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19E172D-CE16-4DBC-96F3-E6AC600C76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43" y="5270805"/>
            <a:ext cx="1127760" cy="14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096"/>
    </mc:Choice>
    <mc:Fallback xmlns="">
      <p:transition advTm="910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0" y="824211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安科单logo">
            <a:extLst>
              <a:ext uri="{FF2B5EF4-FFF2-40B4-BE49-F238E27FC236}">
                <a16:creationId xmlns:a16="http://schemas.microsoft.com/office/drawing/2014/main" id="{6997096D-DF49-47DD-ADAD-EF86F78AC9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3955" y="422915"/>
            <a:ext cx="1697991" cy="40129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D70960-C150-462D-8F7B-8AEF74FC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3824B17-E05A-46FF-90EB-9047DDA9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81260"/>
            <a:ext cx="9029505" cy="742951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优势二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复杂情况下阴极保护方案的优化设计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3E0D27-FE50-45CA-BE98-C5C760F042F2}"/>
              </a:ext>
            </a:extLst>
          </p:cNvPr>
          <p:cNvSpPr txBox="1"/>
          <p:nvPr/>
        </p:nvSpPr>
        <p:spPr>
          <a:xfrm>
            <a:off x="0" y="931547"/>
            <a:ext cx="545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站场区域阴极保护、多线联合保护</a:t>
            </a:r>
          </a:p>
        </p:txBody>
      </p:sp>
      <p:pic>
        <p:nvPicPr>
          <p:cNvPr id="24" name="Picture 2" descr="IMGP3859">
            <a:extLst>
              <a:ext uri="{FF2B5EF4-FFF2-40B4-BE49-F238E27FC236}">
                <a16:creationId xmlns:a16="http://schemas.microsoft.com/office/drawing/2014/main" id="{46A0C2ED-1309-4C5C-9AAB-32C047DF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1" b="18939"/>
          <a:stretch>
            <a:fillRect/>
          </a:stretch>
        </p:blipFill>
        <p:spPr bwMode="auto">
          <a:xfrm>
            <a:off x="608964" y="1500547"/>
            <a:ext cx="3288849" cy="10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>
            <a:extLst>
              <a:ext uri="{FF2B5EF4-FFF2-40B4-BE49-F238E27FC236}">
                <a16:creationId xmlns:a16="http://schemas.microsoft.com/office/drawing/2014/main" id="{FFA3A7D4-CBA2-4E65-A59B-26796023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2" y="2550857"/>
            <a:ext cx="188277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油气站场区域</a:t>
            </a:r>
            <a:endParaRPr lang="en-US" altLang="zh-CN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2E393E92-7351-4EBF-93E4-ED8DA082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069">
            <a:off x="1480513" y="2860826"/>
            <a:ext cx="3785434" cy="169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2B9547A3-841C-4D80-BEBC-5876E112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1" y="4773580"/>
            <a:ext cx="3964836" cy="21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35" name="图片 34" descr="4条管道相对位置（单个阳极）.jpg">
            <a:extLst>
              <a:ext uri="{FF2B5EF4-FFF2-40B4-BE49-F238E27FC236}">
                <a16:creationId xmlns:a16="http://schemas.microsoft.com/office/drawing/2014/main" id="{82D40173-2666-42E3-9457-F4C1D49C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9892" y="1205750"/>
            <a:ext cx="3971868" cy="12691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36" name="Text Box 10">
            <a:extLst>
              <a:ext uri="{FF2B5EF4-FFF2-40B4-BE49-F238E27FC236}">
                <a16:creationId xmlns:a16="http://schemas.microsoft.com/office/drawing/2014/main" id="{C9A68F99-CAF6-44C6-8E42-2A3B1C3E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794" y="2526047"/>
            <a:ext cx="1881187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多线联合保护</a:t>
            </a:r>
            <a:endParaRPr lang="en-US" altLang="zh-CN" dirty="0"/>
          </a:p>
        </p:txBody>
      </p:sp>
      <p:pic>
        <p:nvPicPr>
          <p:cNvPr id="37" name="图片 37">
            <a:extLst>
              <a:ext uri="{FF2B5EF4-FFF2-40B4-BE49-F238E27FC236}">
                <a16:creationId xmlns:a16="http://schemas.microsoft.com/office/drawing/2014/main" id="{9E006D89-9026-417A-8C2C-D4A6D248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119782"/>
            <a:ext cx="28797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">
            <a:extLst>
              <a:ext uri="{FF2B5EF4-FFF2-40B4-BE49-F238E27FC236}">
                <a16:creationId xmlns:a16="http://schemas.microsoft.com/office/drawing/2014/main" id="{78969135-3094-4098-82F7-1A0A9F7D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25" y="3140419"/>
            <a:ext cx="162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共阳极，分阴极</a:t>
            </a:r>
          </a:p>
        </p:txBody>
      </p:sp>
      <p:pic>
        <p:nvPicPr>
          <p:cNvPr id="39" name="图片 30">
            <a:extLst>
              <a:ext uri="{FF2B5EF4-FFF2-40B4-BE49-F238E27FC236}">
                <a16:creationId xmlns:a16="http://schemas.microsoft.com/office/drawing/2014/main" id="{E9E2488E-DA27-45F5-A386-D0B9625B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162552"/>
            <a:ext cx="28797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">
            <a:extLst>
              <a:ext uri="{FF2B5EF4-FFF2-40B4-BE49-F238E27FC236}">
                <a16:creationId xmlns:a16="http://schemas.microsoft.com/office/drawing/2014/main" id="{44ECD130-DE7B-435E-B83C-26ACE8693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5276852"/>
            <a:ext cx="1414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跨接联合保护</a:t>
            </a:r>
          </a:p>
        </p:txBody>
      </p:sp>
    </p:spTree>
    <p:extLst>
      <p:ext uri="{BB962C8B-B14F-4D97-AF65-F5344CB8AC3E}">
        <p14:creationId xmlns:p14="http://schemas.microsoft.com/office/powerpoint/2010/main" val="7818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096"/>
    </mc:Choice>
    <mc:Fallback xmlns="">
      <p:transition advTm="910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0" y="824211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安科单logo">
            <a:extLst>
              <a:ext uri="{FF2B5EF4-FFF2-40B4-BE49-F238E27FC236}">
                <a16:creationId xmlns:a16="http://schemas.microsoft.com/office/drawing/2014/main" id="{6997096D-DF49-47DD-ADAD-EF86F78AC9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3955" y="422915"/>
            <a:ext cx="1697991" cy="40129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D70960-C150-462D-8F7B-8AEF74FC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EA58-150E-4DBB-AFB3-0C2C01592F9F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3824B17-E05A-46FF-90EB-9047DDA9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81260"/>
            <a:ext cx="9029505" cy="742951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优势三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直流干扰预测及防护方案设计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3E0D27-FE50-45CA-BE98-C5C760F042F2}"/>
              </a:ext>
            </a:extLst>
          </p:cNvPr>
          <p:cNvSpPr txBox="1"/>
          <p:nvPr/>
        </p:nvSpPr>
        <p:spPr>
          <a:xfrm>
            <a:off x="-137160" y="803888"/>
            <a:ext cx="545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高压直流、多套阴极保护相互干扰</a:t>
            </a:r>
          </a:p>
        </p:txBody>
      </p:sp>
      <p:pic>
        <p:nvPicPr>
          <p:cNvPr id="17" name="图片 65">
            <a:extLst>
              <a:ext uri="{FF2B5EF4-FFF2-40B4-BE49-F238E27FC236}">
                <a16:creationId xmlns:a16="http://schemas.microsoft.com/office/drawing/2014/main" id="{B1B96AF1-BA7C-42BB-87F6-6B0285F0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0"/>
          <a:stretch>
            <a:fillRect/>
          </a:stretch>
        </p:blipFill>
        <p:spPr bwMode="auto">
          <a:xfrm>
            <a:off x="168135" y="1400158"/>
            <a:ext cx="3409455" cy="193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F706675-9815-44CC-A5E5-716D5520F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77333"/>
              </p:ext>
            </p:extLst>
          </p:nvPr>
        </p:nvGraphicFramePr>
        <p:xfrm>
          <a:off x="1725930" y="3186820"/>
          <a:ext cx="3589020" cy="221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Graph" r:id="rId6" imgW="3744000" imgH="2860560" progId="Origin50.Graph">
                  <p:embed/>
                </p:oleObj>
              </mc:Choice>
              <mc:Fallback>
                <p:oleObj name="Graph" r:id="rId6" imgW="3744000" imgH="2860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930" y="3186820"/>
                        <a:ext cx="3589020" cy="221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A7719BB-2B6D-4966-8606-0C617020A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35166"/>
              </p:ext>
            </p:extLst>
          </p:nvPr>
        </p:nvGraphicFramePr>
        <p:xfrm>
          <a:off x="-206569" y="4770960"/>
          <a:ext cx="3864997" cy="241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Graph" r:id="rId8" imgW="3780000" imgH="2993760" progId="Origin50.Graph">
                  <p:embed/>
                </p:oleObj>
              </mc:Choice>
              <mc:Fallback>
                <p:oleObj name="Graph" r:id="rId8" imgW="3780000" imgH="29937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06569" y="4770960"/>
                        <a:ext cx="3864997" cy="2415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ECA01DB-FB76-45E1-A6CD-06AA7E96BA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9391" y="1067109"/>
            <a:ext cx="4308644" cy="2716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02953D-5803-4E63-9FEE-7C533C27EE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9936" y="3959757"/>
            <a:ext cx="3589020" cy="276172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6C43F73F-C430-4BB4-B8C3-0459239B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90" y="1384794"/>
            <a:ext cx="1881187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高压直流干扰</a:t>
            </a:r>
            <a:endParaRPr lang="en-US" altLang="zh-CN" dirty="0"/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5FE7008A-7749-442C-82CF-9DD37AD6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265553"/>
            <a:ext cx="188277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dirty="0"/>
              <a:t>多套阴保系统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82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096"/>
    </mc:Choice>
    <mc:Fallback xmlns="">
      <p:transition advTm="91096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11913</TotalTime>
  <Words>111</Words>
  <Application>Microsoft Office PowerPoint</Application>
  <PresentationFormat>宽屏</PresentationFormat>
  <Paragraphs>26</Paragraphs>
  <Slides>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Graph</vt:lpstr>
      <vt:lpstr>PowerPoint 演示文稿</vt:lpstr>
      <vt:lpstr>优势一  难以测量区域的阴极保护效果预测与优化</vt:lpstr>
      <vt:lpstr>优势二  复杂情况下阴极保护方案的优化设计</vt:lpstr>
      <vt:lpstr>优势三  直流干扰预测及防护方案设计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张浩强</cp:lastModifiedBy>
  <cp:revision>1258</cp:revision>
  <dcterms:created xsi:type="dcterms:W3CDTF">2016-04-23T09:51:00Z</dcterms:created>
  <dcterms:modified xsi:type="dcterms:W3CDTF">2022-04-13T02:32:56Z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